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함초롬돋움 확장" panose="02030504000101010101" pitchFamily="18" charset="-127"/>
      <p:regular r:id="rId35"/>
    </p:embeddedFont>
    <p:embeddedFont>
      <p:font typeface="함초롬돋움" panose="020B060400010101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98"/>
  </p:normalViewPr>
  <p:slideViewPr>
    <p:cSldViewPr>
      <p:cViewPr varScale="1">
        <p:scale>
          <a:sx n="144" d="100"/>
          <a:sy n="144" d="100"/>
        </p:scale>
        <p:origin x="654" y="120"/>
      </p:cViewPr>
      <p:guideLst>
        <p:guide orient="horz" pos="161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FD9F4A5-98FD-40A7-AA7B-F230C609911C}" type="datetime1">
              <a:rPr lang="ko-KR" altLang="en-US"/>
              <a:pPr lvl="0">
                <a:defRPr lang="ko-KR" altLang="en-US"/>
              </a:pPr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39EFF2-0DC4-44A8-9718-8B5FDF281DB3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90379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753898" y="3219822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600" dirty="0" smtClean="0">
                <a:solidFill>
                  <a:schemeClr val="bg1"/>
                </a:solidFill>
                <a:latin typeface="한컴윤고딕240"/>
                <a:ea typeface="함초롬돋움 확장" panose="02030504000101010101" pitchFamily="18" charset="-127"/>
              </a:rPr>
              <a:t>올바른 원형의 활용방법 분석 및 활용방안</a:t>
            </a:r>
            <a:endParaRPr lang="ko-KR" altLang="en-US" sz="1100" spc="600" dirty="0">
              <a:solidFill>
                <a:schemeClr val="bg1"/>
              </a:solidFill>
              <a:latin typeface="한컴윤고딕240"/>
              <a:ea typeface="함초롬돋움 확장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5678" y="942157"/>
            <a:ext cx="2984353" cy="243143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spc="-300" dirty="0" smtClean="0">
                <a:ea typeface="함초롬돋움 확장" panose="02030504000101010101" pitchFamily="18" charset="-127"/>
              </a:rPr>
              <a:t>  </a:t>
            </a:r>
            <a:endParaRPr lang="en-US" altLang="ko-KR" sz="2600" b="1" spc="-300" dirty="0">
              <a:ea typeface="함초롬돋움 확장" panose="02030504000101010101" pitchFamily="18" charset="-127"/>
            </a:endParaRPr>
          </a:p>
          <a:p>
            <a:pPr algn="ctr"/>
            <a:r>
              <a:rPr lang="ko-KR" altLang="en-US" sz="2600" b="1" spc="-300" dirty="0" smtClean="0">
                <a:ea typeface="함초롬돋움 확장" panose="02030504000101010101" pitchFamily="18" charset="-127"/>
              </a:rPr>
              <a:t>마법사 쥐의 미로찾기</a:t>
            </a:r>
            <a:endParaRPr lang="en-US" altLang="ko-KR" sz="2600" b="1" spc="-300" dirty="0" smtClean="0">
              <a:ea typeface="함초롬돋움 확장" panose="02030504000101010101" pitchFamily="18" charset="-127"/>
            </a:endParaRPr>
          </a:p>
          <a:p>
            <a:pPr algn="r"/>
            <a:endParaRPr lang="en-US" altLang="ko-KR" sz="2000" spc="-300" dirty="0" smtClean="0">
              <a:ea typeface="함초롬돋움 확장" panose="02030504000101010101" pitchFamily="18" charset="-127"/>
              <a:cs typeface="Arial" panose="020B0604020202020204" pitchFamily="34" charset="0"/>
            </a:endParaRPr>
          </a:p>
          <a:p>
            <a:pPr algn="r"/>
            <a:r>
              <a:rPr lang="en-US" altLang="ko-KR" sz="2000" spc="-300" dirty="0">
                <a:ea typeface="함초롬돋움 확장" panose="02030504000101010101" pitchFamily="18" charset="-127"/>
                <a:cs typeface="Arial" panose="020B0604020202020204" pitchFamily="34" charset="0"/>
              </a:rPr>
              <a:t>	</a:t>
            </a:r>
            <a:r>
              <a:rPr lang="ko-KR" altLang="en-US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강태오</a:t>
            </a:r>
            <a:r>
              <a:rPr lang="en-US" altLang="ko-KR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(2017136002)</a:t>
            </a:r>
          </a:p>
          <a:p>
            <a:pPr algn="r"/>
            <a:r>
              <a:rPr lang="ko-KR" altLang="en-US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김호성</a:t>
            </a:r>
            <a:r>
              <a:rPr lang="en-US" altLang="ko-KR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(2014136036)</a:t>
            </a:r>
          </a:p>
          <a:p>
            <a:pPr algn="r"/>
            <a:r>
              <a:rPr lang="ko-KR" altLang="en-US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추명엽</a:t>
            </a:r>
            <a:r>
              <a:rPr lang="en-US" altLang="ko-KR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(2014136131)</a:t>
            </a:r>
          </a:p>
          <a:p>
            <a:pPr algn="r"/>
            <a:r>
              <a:rPr lang="ko-KR" altLang="en-US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홍영주</a:t>
            </a:r>
            <a:r>
              <a:rPr lang="en-US" altLang="ko-KR" sz="2000" spc="-300" dirty="0" smtClean="0">
                <a:ea typeface="함초롬돋움 확장" panose="02030504000101010101" pitchFamily="18" charset="-127"/>
                <a:cs typeface="Arial" panose="020B0604020202020204" pitchFamily="34" charset="0"/>
              </a:rPr>
              <a:t>(2014136137)</a:t>
            </a:r>
          </a:p>
        </p:txBody>
      </p:sp>
      <p:pic>
        <p:nvPicPr>
          <p:cNvPr id="1028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20483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미로찾기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259632" y="1360898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59632" y="3399842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5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미로찾기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9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547664" y="457200"/>
            <a:ext cx="734481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947204" y="968848"/>
            <a:ext cx="3960440" cy="1577474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983313"/>
            <a:ext cx="4176464" cy="400945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764977"/>
            <a:ext cx="1728192" cy="407742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9890"/>
            <a:ext cx="3456384" cy="3481492"/>
          </a:xfrm>
          <a:prstGeom prst="rect">
            <a:avLst/>
          </a:prstGeom>
        </p:spPr>
      </p:pic>
      <p:pic>
        <p:nvPicPr>
          <p:cNvPr id="1026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284072"/>
            <a:ext cx="504056" cy="6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/>
          <p:cNvCxnSpPr/>
          <p:nvPr/>
        </p:nvCxnSpPr>
        <p:spPr>
          <a:xfrm>
            <a:off x="2627784" y="166288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195736" y="2070624"/>
            <a:ext cx="0" cy="679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1259632" y="166288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47204" y="1187066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분기점이 있을 시 이동 가능한 경로를 탐색한다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 가능한 경로들 중에서 랜덤으로 경로를 선택한다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폭발 2 49"/>
          <p:cNvSpPr/>
          <p:nvPr/>
        </p:nvSpPr>
        <p:spPr>
          <a:xfrm>
            <a:off x="3999727" y="4041375"/>
            <a:ext cx="1000530" cy="817120"/>
          </a:xfrm>
          <a:prstGeom prst="irregularSeal2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ko-KR" altLang="en-US" sz="12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20072" y="764977"/>
            <a:ext cx="1368152" cy="42208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원리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47204" y="3415298"/>
            <a:ext cx="3960440" cy="1577474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204" y="3633516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임의 경로 선택이므로 모든 길을 다 거치는 최악의 경우가 발생할 수가 있다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220072" y="3211427"/>
            <a:ext cx="1368152" cy="42208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문제점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55" y="1442738"/>
            <a:ext cx="192748" cy="2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14" y="1442738"/>
            <a:ext cx="192748" cy="2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13" y="2038077"/>
            <a:ext cx="192748" cy="22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미로찾기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3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18" idx="3"/>
          </p:cNvCxnSpPr>
          <p:nvPr/>
        </p:nvCxnSpPr>
        <p:spPr>
          <a:xfrm>
            <a:off x="1979712" y="457198"/>
            <a:ext cx="6912768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947204" y="968848"/>
            <a:ext cx="3960440" cy="2034950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983313"/>
            <a:ext cx="4176464" cy="400945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764977"/>
            <a:ext cx="1728192" cy="407742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 순위 랜덤</a:t>
            </a:r>
            <a:endParaRPr lang="en-US" altLang="ko-KR" sz="13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</a:t>
            </a:r>
            <a:endParaRPr lang="ko-KR" altLang="en-US" sz="13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9890"/>
            <a:ext cx="3456384" cy="3481492"/>
          </a:xfrm>
          <a:prstGeom prst="rect">
            <a:avLst/>
          </a:prstGeom>
        </p:spPr>
      </p:pic>
      <p:pic>
        <p:nvPicPr>
          <p:cNvPr id="1026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284072"/>
            <a:ext cx="504056" cy="6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직선 화살표 연결선 37"/>
          <p:cNvCxnSpPr/>
          <p:nvPr/>
        </p:nvCxnSpPr>
        <p:spPr>
          <a:xfrm>
            <a:off x="2627784" y="166288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195736" y="2070624"/>
            <a:ext cx="0" cy="679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1259632" y="166288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47204" y="1187066"/>
            <a:ext cx="396044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출구의 위치에 따라서 경로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 순위가 </a:t>
            </a: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달라진다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600" dirty="0" smtClean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출구의 위치가 동쪽이면 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동쪽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   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서쪽이면 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우선 순위로 한다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ko-KR" altLang="en-US" sz="15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 순위 중 랜덤으로 방향을 결정한다</a:t>
            </a:r>
            <a:r>
              <a:rPr lang="en-US" altLang="ko-KR" sz="15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5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폭발 2 49"/>
          <p:cNvSpPr/>
          <p:nvPr/>
        </p:nvSpPr>
        <p:spPr>
          <a:xfrm>
            <a:off x="3999727" y="4041375"/>
            <a:ext cx="1000530" cy="817120"/>
          </a:xfrm>
          <a:prstGeom prst="irregularSeal2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ko-KR" altLang="en-US" sz="12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20072" y="764977"/>
            <a:ext cx="1368152" cy="42208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원리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947204" y="3415298"/>
            <a:ext cx="3960440" cy="1577474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47204" y="3771913"/>
            <a:ext cx="3960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출구의 위치에 따라서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 순위를 다르게 하여 빠르게 출구를 찾을 가능성은 높일 수 있었으나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많은 길을 탐색하게 된다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220072" y="3211427"/>
            <a:ext cx="1368152" cy="42208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문제점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 순위 랜덤 알고리즘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1421833"/>
            <a:ext cx="575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순위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71700" y="1985905"/>
            <a:ext cx="32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</a:p>
          <a:p>
            <a:pPr algn="ctr"/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</a:t>
            </a:r>
            <a:endParaRPr lang="en-US" altLang="ko-KR" sz="12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9632" y="140019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2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순위</a:t>
            </a:r>
            <a:endParaRPr lang="ko-KR" altLang="en-US" sz="1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5" y="1469557"/>
            <a:ext cx="372307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미로찾기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38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18" idx="3"/>
          </p:cNvCxnSpPr>
          <p:nvPr/>
        </p:nvCxnSpPr>
        <p:spPr>
          <a:xfrm>
            <a:off x="1979712" y="457198"/>
            <a:ext cx="6912768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947204" y="968848"/>
            <a:ext cx="3960440" cy="2034950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983313"/>
            <a:ext cx="4176464" cy="400945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764977"/>
            <a:ext cx="1728192" cy="407742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</a:t>
            </a:r>
            <a:endParaRPr lang="en-US" altLang="ko-KR" sz="13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</a:t>
            </a:r>
            <a:endParaRPr lang="ko-KR" altLang="en-US" sz="13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9890"/>
            <a:ext cx="3456384" cy="3481492"/>
          </a:xfrm>
          <a:prstGeom prst="rect">
            <a:avLst/>
          </a:prstGeom>
        </p:spPr>
      </p:pic>
      <p:pic>
        <p:nvPicPr>
          <p:cNvPr id="1026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284072"/>
            <a:ext cx="504056" cy="6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947204" y="1187066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 가능한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경로와 출구와 경로의 단순 거리를 </a:t>
            </a: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계산한다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lvl="0" indent="-342900">
              <a:buFontTx/>
              <a:buAutoNum type="arabicPeriod"/>
              <a:defRPr/>
            </a:pPr>
            <a:endParaRPr lang="en-US" altLang="ko-KR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lvl="0" indent="-342900">
              <a:buFontTx/>
              <a:buAutoNum type="arabicPeriod"/>
              <a:defRPr/>
            </a:pP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 가능한 경로들 가운데 출구와의 거리가 가장 짧은 경로를 선택한다</a:t>
            </a:r>
            <a:r>
              <a:rPr lang="en-US" altLang="ko-KR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50" name="폭발 2 49"/>
          <p:cNvSpPr/>
          <p:nvPr/>
        </p:nvSpPr>
        <p:spPr>
          <a:xfrm>
            <a:off x="3999727" y="4041375"/>
            <a:ext cx="1000530" cy="817120"/>
          </a:xfrm>
          <a:prstGeom prst="irregularSeal2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ko-KR" altLang="en-US" sz="12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220072" y="764977"/>
            <a:ext cx="1368152" cy="42208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작동 원리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 알고리즘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87624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720883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65682" y="2017449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/>
          <p:cNvCxnSpPr>
            <a:stCxn id="27" idx="5"/>
          </p:cNvCxnSpPr>
          <p:nvPr/>
        </p:nvCxnSpPr>
        <p:spPr>
          <a:xfrm>
            <a:off x="3064202" y="1824402"/>
            <a:ext cx="1183762" cy="251154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8" idx="5"/>
          </p:cNvCxnSpPr>
          <p:nvPr/>
        </p:nvCxnSpPr>
        <p:spPr>
          <a:xfrm>
            <a:off x="2309001" y="2386225"/>
            <a:ext cx="2006334" cy="201003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6" idx="5"/>
          </p:cNvCxnSpPr>
          <p:nvPr/>
        </p:nvCxnSpPr>
        <p:spPr>
          <a:xfrm>
            <a:off x="1530943" y="1824402"/>
            <a:ext cx="2784392" cy="2575168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7769" y="1497702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68070" y="1486984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43708" y="2064621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43" y="3723878"/>
            <a:ext cx="3689129" cy="8646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220072" y="4550718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1-1&gt;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계산식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5" y="1469557"/>
            <a:ext cx="372307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18" idx="3"/>
          </p:cNvCxnSpPr>
          <p:nvPr/>
        </p:nvCxnSpPr>
        <p:spPr>
          <a:xfrm>
            <a:off x="1979712" y="457198"/>
            <a:ext cx="6912768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11560" y="983313"/>
            <a:ext cx="4176464" cy="400945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764977"/>
            <a:ext cx="1728192" cy="407742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</a:t>
            </a:r>
            <a:endParaRPr lang="en-US" altLang="ko-KR" sz="13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</a:t>
            </a:r>
            <a:endParaRPr lang="ko-KR" altLang="en-US" sz="13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9890"/>
            <a:ext cx="3456384" cy="3481492"/>
          </a:xfrm>
          <a:prstGeom prst="rect">
            <a:avLst/>
          </a:prstGeom>
        </p:spPr>
      </p:pic>
      <p:pic>
        <p:nvPicPr>
          <p:cNvPr id="1026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284072"/>
            <a:ext cx="504056" cy="6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폭발 2 49"/>
          <p:cNvSpPr/>
          <p:nvPr/>
        </p:nvSpPr>
        <p:spPr>
          <a:xfrm>
            <a:off x="3999727" y="4041375"/>
            <a:ext cx="1000530" cy="817120"/>
          </a:xfrm>
          <a:prstGeom prst="irregularSeal2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ko-KR" altLang="en-US" sz="12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 알고리즘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87624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720883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65682" y="2017449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/>
          <p:cNvCxnSpPr>
            <a:stCxn id="27" idx="5"/>
          </p:cNvCxnSpPr>
          <p:nvPr/>
        </p:nvCxnSpPr>
        <p:spPr>
          <a:xfrm>
            <a:off x="3064202" y="1824402"/>
            <a:ext cx="1183762" cy="251154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8" idx="5"/>
          </p:cNvCxnSpPr>
          <p:nvPr/>
        </p:nvCxnSpPr>
        <p:spPr>
          <a:xfrm>
            <a:off x="2309001" y="2386225"/>
            <a:ext cx="2006334" cy="201003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6" idx="5"/>
          </p:cNvCxnSpPr>
          <p:nvPr/>
        </p:nvCxnSpPr>
        <p:spPr>
          <a:xfrm>
            <a:off x="1530943" y="1824402"/>
            <a:ext cx="2784392" cy="2575168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7769" y="1497702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68070" y="1486984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43708" y="2064621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31343" y="3939902"/>
            <a:ext cx="3653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경로들 사이에서 출구와의 거리가 </a:t>
            </a: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같다면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82" y="1084921"/>
            <a:ext cx="2565107" cy="26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18" idx="3"/>
          </p:cNvCxnSpPr>
          <p:nvPr/>
        </p:nvCxnSpPr>
        <p:spPr>
          <a:xfrm>
            <a:off x="1979712" y="457198"/>
            <a:ext cx="6912768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11560" y="983313"/>
            <a:ext cx="4176464" cy="4009459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764977"/>
            <a:ext cx="1728192" cy="407742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</a:t>
            </a:r>
            <a:endParaRPr lang="en-US" altLang="ko-KR" sz="130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</a:t>
            </a:r>
            <a:endParaRPr lang="ko-KR" altLang="en-US" sz="13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9890"/>
            <a:ext cx="3456384" cy="3481492"/>
          </a:xfrm>
          <a:prstGeom prst="rect">
            <a:avLst/>
          </a:prstGeom>
        </p:spPr>
      </p:pic>
      <p:pic>
        <p:nvPicPr>
          <p:cNvPr id="1026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1284072"/>
            <a:ext cx="504056" cy="6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폭발 2 49"/>
          <p:cNvSpPr/>
          <p:nvPr/>
        </p:nvSpPr>
        <p:spPr>
          <a:xfrm>
            <a:off x="3999727" y="4041375"/>
            <a:ext cx="1000530" cy="817120"/>
          </a:xfrm>
          <a:prstGeom prst="irregularSeal2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</a:t>
            </a:r>
            <a:r>
              <a:rPr lang="ko-KR" altLang="en-US" sz="12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우선 순위 알고리즘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187624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720883" y="1455626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965682" y="2017449"/>
            <a:ext cx="402223" cy="432048"/>
          </a:xfrm>
          <a:prstGeom prst="ellipse">
            <a:avLst/>
          </a:prstGeom>
          <a:noFill/>
          <a:ln w="28575"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9" name="직선 연결선 28"/>
          <p:cNvCxnSpPr>
            <a:stCxn id="27" idx="5"/>
          </p:cNvCxnSpPr>
          <p:nvPr/>
        </p:nvCxnSpPr>
        <p:spPr>
          <a:xfrm>
            <a:off x="3064202" y="1824402"/>
            <a:ext cx="1183762" cy="251154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8" idx="5"/>
          </p:cNvCxnSpPr>
          <p:nvPr/>
        </p:nvCxnSpPr>
        <p:spPr>
          <a:xfrm>
            <a:off x="2309001" y="2386225"/>
            <a:ext cx="2006334" cy="2010034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6" idx="5"/>
          </p:cNvCxnSpPr>
          <p:nvPr/>
        </p:nvCxnSpPr>
        <p:spPr>
          <a:xfrm>
            <a:off x="1530943" y="1824402"/>
            <a:ext cx="2784392" cy="2575168"/>
          </a:xfrm>
          <a:prstGeom prst="line">
            <a:avLst/>
          </a:prstGeom>
          <a:ln w="19050" cap="flat" cmpd="sng" algn="ctr">
            <a:solidFill>
              <a:srgbClr val="327A5D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7769" y="1497702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68070" y="1486984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43708" y="2064621"/>
            <a:ext cx="5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47204" y="985889"/>
            <a:ext cx="3960440" cy="4006883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7204" y="1309957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출구의 위치에 따라 우선순위를 </a:t>
            </a:r>
            <a:endParaRPr lang="en-US" altLang="ko-KR" sz="1600" dirty="0" smtClean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정한다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20072" y="735546"/>
            <a:ext cx="1368152" cy="447251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08870" y="2527858"/>
            <a:ext cx="973694" cy="877163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북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63669" y="2337197"/>
            <a:ext cx="864096" cy="261898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동쪽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82564" y="2527858"/>
            <a:ext cx="973694" cy="877163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북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37363" y="2337197"/>
            <a:ext cx="864096" cy="261898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48264" y="2513384"/>
            <a:ext cx="973694" cy="877163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북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06859" y="2337197"/>
            <a:ext cx="864096" cy="261898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북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925754" y="2527858"/>
            <a:ext cx="945719" cy="877163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05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05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en-US" altLang="ko-KR" sz="1050" dirty="0" smtClean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48073" y="2337197"/>
            <a:ext cx="864096" cy="261898"/>
          </a:xfrm>
          <a:prstGeom prst="rect">
            <a:avLst/>
          </a:prstGeom>
          <a:solidFill>
            <a:schemeClr val="bg1"/>
          </a:solidFill>
          <a:ln>
            <a:solidFill>
              <a:srgbClr val="327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</a:t>
            </a:r>
            <a:r>
              <a:rPr lang="ko-KR" altLang="en-US" sz="1600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</a:t>
            </a:r>
            <a:endParaRPr lang="ko-KR" altLang="en-US" sz="16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39792" y="3870713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그림에서는 출구는 </a:t>
            </a: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쪽에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위치하므로 </a:t>
            </a:r>
            <a:endParaRPr lang="en-US" altLang="ko-KR" sz="1600" dirty="0" smtClean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</a:t>
            </a:r>
            <a:r>
              <a:rPr lang="ko-KR" altLang="en-US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쪽을 우선순위에 둔다</a:t>
            </a:r>
            <a:r>
              <a:rPr lang="en-US" altLang="ko-KR" sz="1600" dirty="0" smtClean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685" y="1469557"/>
            <a:ext cx="372307" cy="6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미로찾기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259632" y="1360898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랜덤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59632" y="3399842"/>
            <a:ext cx="6624735" cy="720080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알고리즘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1" y="3061222"/>
            <a:ext cx="144800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375685"/>
            <a:ext cx="93610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478314"/>
            <a:ext cx="33123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661377"/>
            <a:ext cx="93610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3808" y="1780510"/>
            <a:ext cx="33123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분석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9752" y="2881225"/>
            <a:ext cx="93610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5816" y="2970384"/>
            <a:ext cx="331236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화면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73778" y="3452939"/>
            <a:ext cx="1692188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실행 화면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텔레포트 </a:t>
            </a:r>
            <a:endParaRPr lang="ko-KR" altLang="en-US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68521" y="907181"/>
            <a:ext cx="2223864" cy="6001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역할분담</a:t>
            </a: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9772" y="2166991"/>
            <a:ext cx="2223864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 찾기 아이디어</a:t>
            </a:r>
            <a:r>
              <a:rPr lang="en-US" altLang="ko-KR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작성</a:t>
            </a: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순서도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3961887"/>
            <a:ext cx="93610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816" y="4051046"/>
            <a:ext cx="3312368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3778" y="4519059"/>
            <a:ext cx="1692188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시연</a:t>
            </a: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소감</a:t>
            </a:r>
            <a:endParaRPr lang="en-US" altLang="ko-KR" sz="11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9692" y="457200"/>
            <a:ext cx="7092788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순서도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59632" y="2380370"/>
            <a:ext cx="6624735" cy="720080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순서도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5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835696" y="457200"/>
            <a:ext cx="705678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순서도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1059582"/>
            <a:ext cx="6677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835696" y="457200"/>
            <a:ext cx="705678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순서도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66555"/>
            <a:ext cx="5256584" cy="43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835696" y="447514"/>
            <a:ext cx="7056784" cy="96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504" y="303309"/>
            <a:ext cx="1872208" cy="29486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400" b="0" spc="-150">
                <a:solidFill>
                  <a:prstClr val="black">
                    <a:lumMod val="75000"/>
                    <a:lumOff val="25000"/>
                  </a:prstClr>
                </a:solidFill>
                <a:latin typeface="함초롬돋움"/>
                <a:ea typeface="함초롬돋움"/>
                <a:cs typeface="함초롬돋움"/>
              </a:rPr>
              <a:t>거리 우선순위 순서도      </a:t>
            </a:r>
            <a:endParaRPr lang="en-US" altLang="ko-KR" sz="1400" b="0" spc="-150">
              <a:solidFill>
                <a:prstClr val="black">
                  <a:lumMod val="75000"/>
                  <a:lumOff val="25000"/>
                </a:prstClr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764" y="1204037"/>
            <a:ext cx="8820472" cy="27290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45786" y="2067694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1952413"/>
              <a:ext cx="3852428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03. </a:t>
              </a:r>
            </a:p>
            <a:p>
              <a:pPr algn="ctr"/>
              <a:r>
                <a:rPr lang="ko-KR" altLang="en-US" sz="19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실행 화면</a:t>
              </a:r>
              <a:endParaRPr lang="ko-KR" altLang="en-US" sz="19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6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6" y="1504347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55" y="1504346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1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6" idx="3"/>
          </p:cNvCxnSpPr>
          <p:nvPr/>
        </p:nvCxnSpPr>
        <p:spPr>
          <a:xfrm>
            <a:off x="1043608" y="457198"/>
            <a:ext cx="7848872" cy="2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93610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결과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96935" y="540619"/>
            <a:ext cx="4320480" cy="429569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75" y="637409"/>
            <a:ext cx="3571209" cy="411913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1403648" y="3795886"/>
            <a:ext cx="1253327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89282" y="3550156"/>
            <a:ext cx="1731564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체력과 마력 출력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089873" y="1419622"/>
            <a:ext cx="887582" cy="9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617415" y="1080634"/>
            <a:ext cx="24352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○로 최적의 경로 표현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5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259632" y="457200"/>
            <a:ext cx="7632848" cy="26318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텔레포트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결과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763688" y="627534"/>
            <a:ext cx="6023234" cy="43564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91106"/>
            <a:ext cx="5112568" cy="40811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657628"/>
            <a:ext cx="16561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☆로 텔레포트 경로 표시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763688" y="1563638"/>
            <a:ext cx="1008112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4" y="3435846"/>
            <a:ext cx="16561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@</a:t>
            </a:r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되돌아간 경로 표시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763688" y="2062726"/>
            <a:ext cx="2664296" cy="137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547664" y="458317"/>
            <a:ext cx="7308812" cy="25201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별 비교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59532" y="1311610"/>
            <a:ext cx="2809232" cy="223224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81645" y="1311610"/>
            <a:ext cx="2809232" cy="223224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764" y="1311610"/>
            <a:ext cx="2809232" cy="223224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73" y="1661901"/>
            <a:ext cx="2702715" cy="15903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91" y="1671651"/>
            <a:ext cx="2651369" cy="15806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8" y="1670957"/>
            <a:ext cx="2710828" cy="15813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20289" y="970433"/>
            <a:ext cx="148771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 알고리즘 탐색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6585" y="970433"/>
            <a:ext cx="221868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랜덤 알고리즘 탐색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3991" y="977701"/>
            <a:ext cx="228556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우선순위 알고리즘 탐색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7752" y="3581574"/>
            <a:ext cx="148771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체력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793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95936" y="3581574"/>
            <a:ext cx="148771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체력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852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8244" y="3581574"/>
            <a:ext cx="148771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남은 체력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958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4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45786" y="2067694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1952413"/>
              <a:ext cx="3852428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04. </a:t>
              </a:r>
            </a:p>
            <a:p>
              <a:pPr algn="ctr"/>
              <a:r>
                <a:rPr lang="ko-KR" altLang="en-US" sz="19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시연</a:t>
              </a:r>
              <a:endParaRPr lang="ko-KR" altLang="en-US" sz="19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6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6" y="1504347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55" y="1504346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259632" y="457200"/>
            <a:ext cx="7632848" cy="26318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2160240" cy="29486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03.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느낀점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5576" y="1488233"/>
            <a:ext cx="8064896" cy="3387773"/>
          </a:xfrm>
          <a:prstGeom prst="roundRect">
            <a:avLst>
              <a:gd name="adj" fmla="val 16667"/>
            </a:avLst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1635646"/>
            <a:ext cx="3816424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강태오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미로탐색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 알고리즘을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학년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학기 자료구조 시간에 접해 본적은 있었습니다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하지만 그 당시에는 막연하게 이럴 땐 이런 자료구조를 사용해서 미로를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탐색한다를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 배웠습니다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하지만 그 당시에 사용했던 알고리즘이 무엇인지 팀플 과제를 통해 알 수 있었습니다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또한 큰 틀의 알고리즘을 하나씩 적용하면서 작을 틀에서는 나만의 알고리즘을 하나씩 추가하는 것에 많은 성취감을 이번 팀플을 통해 느꼈습니다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함초롬돋움"/>
              <a:cs typeface="함초롬돋움"/>
            </a:endParaRPr>
          </a:p>
          <a:p>
            <a:pPr lvl="0">
              <a:defRPr lang="ko-KR" altLang="en-US"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96036" y="1532279"/>
            <a:ext cx="3816424" cy="3299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latinLnBrk="0">
              <a:defRPr lang="ko-KR" altLang="en-US"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김호성</a:t>
            </a:r>
          </a:p>
          <a:p>
            <a:pPr latinLnBrk="0">
              <a:defRPr lang="ko-KR" altLang="en-US"/>
            </a:pP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cs typeface="함초롬돋움"/>
              </a:rPr>
              <a:t> </a:t>
            </a: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ko-KR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알고리즘을 처음 구현할 때 어떻게 시작을 해야 할지 몰라서 막막했다. 교차점에서 어떤 방향으로 선택해야지 가장 효율적일지, 텔레포트를 어디로 움직여야 할지가 가장 어려웠었다.</a:t>
            </a: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ko-KR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하지만 팀원들과 머리를 맞대고 회의를 통해 아이디어를 공유해오면서 막막했던 부분들이 점점 풀려나갔다. 혼자였다면 하지 못했을 프로젝트를 팀원들과 함께 풀어나갔다는 점에서 성취감을 느낄 수 있어서 좋았다.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1331640" y="447514"/>
            <a:ext cx="7560840" cy="9686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9512" y="303311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역할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분담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6832" y="1491630"/>
            <a:ext cx="8225504" cy="2294950"/>
            <a:chOff x="376832" y="1491630"/>
            <a:chExt cx="8225504" cy="2294950"/>
          </a:xfrm>
        </p:grpSpPr>
        <p:sp>
          <p:nvSpPr>
            <p:cNvPr id="42" name="Rectangle 36"/>
            <p:cNvSpPr/>
            <p:nvPr/>
          </p:nvSpPr>
          <p:spPr>
            <a:xfrm>
              <a:off x="376832" y="1909328"/>
              <a:ext cx="1727268" cy="1877252"/>
            </a:xfrm>
            <a:prstGeom prst="rect">
              <a:avLst/>
            </a:prstGeom>
            <a:noFill/>
            <a:ln w="57150">
              <a:solidFill>
                <a:srgbClr val="327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9" name="Oval 37"/>
            <p:cNvSpPr/>
            <p:nvPr/>
          </p:nvSpPr>
          <p:spPr>
            <a:xfrm>
              <a:off x="829212" y="1505222"/>
              <a:ext cx="822509" cy="8143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27A5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7564" y="1755439"/>
              <a:ext cx="11836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강태오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9552" y="2622792"/>
              <a:ext cx="1457098" cy="738664"/>
            </a:xfrm>
            <a:prstGeom prst="rect">
              <a:avLst/>
            </a:prstGeom>
            <a:noFill/>
            <a:ln>
              <a:solidFill>
                <a:srgbClr val="327A5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조장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발표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</a:t>
              </a:r>
            </a:p>
            <a:p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미로 입력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4" name="Rectangle 41"/>
            <p:cNvSpPr/>
            <p:nvPr/>
          </p:nvSpPr>
          <p:spPr>
            <a:xfrm>
              <a:off x="4654295" y="1895735"/>
              <a:ext cx="1727268" cy="1877252"/>
            </a:xfrm>
            <a:prstGeom prst="rect">
              <a:avLst/>
            </a:prstGeom>
            <a:noFill/>
            <a:ln w="57150">
              <a:solidFill>
                <a:srgbClr val="327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8" name="Oval 42"/>
            <p:cNvSpPr/>
            <p:nvPr/>
          </p:nvSpPr>
          <p:spPr>
            <a:xfrm>
              <a:off x="5106675" y="1491630"/>
              <a:ext cx="822509" cy="8143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27A5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31784" y="2622792"/>
              <a:ext cx="1392798" cy="738664"/>
            </a:xfrm>
            <a:prstGeom prst="rect">
              <a:avLst/>
            </a:prstGeom>
            <a:noFill/>
            <a:ln>
              <a:solidFill>
                <a:srgbClr val="327A5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경로 이동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보고서 작성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1" name="Rectangle 48"/>
            <p:cNvSpPr/>
            <p:nvPr/>
          </p:nvSpPr>
          <p:spPr>
            <a:xfrm>
              <a:off x="6875068" y="1895735"/>
              <a:ext cx="1727268" cy="1877252"/>
            </a:xfrm>
            <a:prstGeom prst="rect">
              <a:avLst/>
            </a:prstGeom>
            <a:noFill/>
            <a:ln w="57150">
              <a:solidFill>
                <a:srgbClr val="327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5" name="Oval 31"/>
            <p:cNvSpPr/>
            <p:nvPr/>
          </p:nvSpPr>
          <p:spPr>
            <a:xfrm>
              <a:off x="7327447" y="1491630"/>
              <a:ext cx="822509" cy="8143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27A5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58711" y="2622792"/>
              <a:ext cx="1356277" cy="738664"/>
            </a:xfrm>
            <a:prstGeom prst="rect">
              <a:avLst/>
            </a:prstGeom>
            <a:noFill/>
            <a:ln>
              <a:solidFill>
                <a:srgbClr val="327A5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텔레포트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보고서 작성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8" name="Rectangle 50"/>
            <p:cNvSpPr/>
            <p:nvPr/>
          </p:nvSpPr>
          <p:spPr>
            <a:xfrm>
              <a:off x="2474647" y="1895735"/>
              <a:ext cx="1727268" cy="1877252"/>
            </a:xfrm>
            <a:prstGeom prst="rect">
              <a:avLst/>
            </a:prstGeom>
            <a:noFill/>
            <a:ln w="57150">
              <a:solidFill>
                <a:srgbClr val="327A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1" name="Oval 51"/>
            <p:cNvSpPr/>
            <p:nvPr/>
          </p:nvSpPr>
          <p:spPr>
            <a:xfrm>
              <a:off x="2927027" y="1491630"/>
              <a:ext cx="822509" cy="8143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27A5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09342" y="2625151"/>
              <a:ext cx="1452505" cy="738664"/>
            </a:xfrm>
            <a:prstGeom prst="rect">
              <a:avLst/>
            </a:prstGeom>
            <a:noFill/>
            <a:ln>
              <a:solidFill>
                <a:srgbClr val="327A5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경로 선택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◎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PPT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작성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27696" y="1741846"/>
              <a:ext cx="11836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홍영주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36363" y="1735543"/>
              <a:ext cx="11836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김호성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45030" y="1735542"/>
              <a:ext cx="11836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추명엽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3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259632" y="457200"/>
            <a:ext cx="7632848" cy="26318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2160240" cy="29486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03.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함초롬돋움"/>
                <a:ea typeface="함초롬돋움"/>
                <a:cs typeface="함초롬돋움"/>
              </a:rPr>
              <a:t>느낀점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5576" y="1488233"/>
            <a:ext cx="8064896" cy="3387773"/>
          </a:xfrm>
          <a:prstGeom prst="roundRect">
            <a:avLst>
              <a:gd name="adj" fmla="val 16667"/>
            </a:avLst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 lang="ko-KR" altLang="en-US"/>
            </a:pPr>
            <a:endParaRPr lang="en-US" altLang="ko-KR" sz="140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1635646"/>
            <a:ext cx="3816424" cy="302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추명엽</a:t>
            </a:r>
          </a:p>
          <a:p>
            <a:pPr marL="0" algn="l" defTabSz="871876" eaLnBrk="1" latinLnBrk="0" hangingPunct="1">
              <a:defRPr lang="ko-KR" altLang="en-US"/>
            </a:pPr>
            <a:r>
              <a:rPr lang="ko-KR" altLang="en-US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altLang="ko-KR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처음에 텔레포트를 입구에서 가까운 교차점으로 사용하려고 했다. 하지만 텔레포트를 </a:t>
            </a:r>
            <a:r>
              <a:rPr lang="ko-KR" altLang="en-US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입구에서 </a:t>
            </a:r>
            <a:r>
              <a:rPr lang="en-US" altLang="ko-KR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가까운 교차점으로 사용하면 텔레포트를 사용하고 다시 텔레포트를 사용한 곳으로 이동해야하는 경우, 비용이 높다는 조원들의 의견을 듣고 텔레포트는 현재 위치에서 가장 가까운 교차점으로 이동하고 텔레포트를 사용하는 거리 임계치를 동적으로 변경하기로 하였다.</a:t>
            </a:r>
          </a:p>
          <a:p>
            <a:pPr marL="0" algn="l" defTabSz="871876" eaLnBrk="1" latinLnBrk="0" hangingPunct="1">
              <a:defRPr lang="ko-KR" altLang="en-US"/>
            </a:pPr>
            <a:r>
              <a:rPr lang="en-US" altLang="ko-KR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방학에는 텔레포트를 입구에서 가까운 교차점으로 이동하는 알고리즘 구현 해보고 싶다. 이를</a:t>
            </a:r>
            <a:r>
              <a:rPr lang="ko-KR" altLang="en-US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400" b="0" i="0" u="none" kern="1200">
                <a:solidFill>
                  <a:srgbClr val="666666"/>
                </a:solidFill>
                <a:latin typeface="함초롬돋움"/>
                <a:ea typeface="함초롬돋움"/>
                <a:cs typeface="함초롬돋움"/>
              </a:rPr>
              <a:t>위해서는 지나온 교차점 정보를 저장하는 방법과 지나온 경로 저장방식을 현재와 다르게 해주어야 할 것이다.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96036" y="1532279"/>
            <a:ext cx="3816424" cy="3299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>
              <a:defRPr lang="ko-KR" altLang="en-US"/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홍영주</a:t>
            </a:r>
          </a:p>
          <a:p>
            <a:pPr latinLnBrk="0">
              <a:defRPr lang="ko-KR" altLang="en-US"/>
            </a:pP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  처음에 문제를 들었을 때 단순한 미로 알고리즘인줄 알고 쉽게 생각했다가 순간이동까지 하는 쥐의 미로 알고리즘이라고 들어서 이걸 어떻게 만들어야 되나라고 많이 생각했습니다</a:t>
            </a:r>
            <a:r>
              <a:rPr lang="en-US" altLang="ko-KR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 latinLnBrk="0">
              <a:defRPr lang="ko-KR" altLang="en-US"/>
            </a:pP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하지만 팀원들과 같이 알고리즘을 생각하고 코딩을 하여 구현하면서 점점 모양새가 나오니 기뻤습니다</a:t>
            </a:r>
            <a:r>
              <a:rPr lang="en-US" altLang="ko-KR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  <a:p>
            <a:pPr latinLnBrk="0">
              <a:defRPr lang="ko-KR" altLang="en-US"/>
            </a:pPr>
            <a:r>
              <a:rPr lang="ko-KR" altLang="en-US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텀프로젝트를 위해서 협업을 하면서 팀원들의 사이도 좋아지는 좋은 계기가 되었던 것 같습니다</a:t>
            </a:r>
            <a:r>
              <a:rPr lang="en-US" altLang="ko-KR" sz="1400">
                <a:solidFill>
                  <a:schemeClr val="tx1">
                    <a:lumMod val="60000"/>
                    <a:lumOff val="40000"/>
                  </a:schemeClr>
                </a:solidFill>
                <a:latin typeface="함초롬돋움"/>
                <a:ea typeface="함초롬돋움"/>
                <a:cs typeface="함초롬돋움"/>
              </a:rPr>
              <a:t>.</a:t>
            </a:r>
            <a:endParaRPr lang="ko-KR" altLang="en-US" sz="1400">
              <a:solidFill>
                <a:schemeClr val="tx1">
                  <a:lumMod val="60000"/>
                  <a:lumOff val="40000"/>
                </a:schemeClr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45786" y="2067694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1952413"/>
              <a:ext cx="3852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01. </a:t>
              </a:r>
            </a:p>
            <a:p>
              <a:pPr algn="ctr"/>
              <a:r>
                <a:rPr lang="ko-KR" altLang="en-US" sz="2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프로젝트 개요</a:t>
              </a:r>
              <a:endParaRPr lang="ko-KR" altLang="en-US" sz="24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7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275606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28" y="1275605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07604" y="457200"/>
            <a:ext cx="78848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11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3558"/>
            <a:ext cx="3456384" cy="40054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4008" y="82906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마법사 쥐의 미로 찾기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1313854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마법을 사용하여 입구에서부터 출구까지 </a:t>
            </a: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미로를 빠르게 탈출하는 프로그램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18444" y="186263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제약조건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4008" y="2378206"/>
            <a:ext cx="34563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쥐의 체력은 미로의 가로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세로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2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쥐의 마법은 지나온 경로만 적용된다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입구는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(0,1)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이고 출입구는 경계선 어디에 위치한다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쥐는 체력과 마력이 존재하며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미로 탐색 시 체력을 다 소진하면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Game Over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쥐가 이동 시 한 칸에 체력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소진하며 마력은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0.1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회복한다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마법을 사용하기 위한 마력은 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출입구의 위치는 파일을 읽고 난 뒤 알 수 있다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716016" y="1194698"/>
            <a:ext cx="2304256" cy="295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716016" y="2231968"/>
            <a:ext cx="93610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1115616" y="457200"/>
            <a:ext cx="7776864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9512" y="303311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</a:p>
        </p:txBody>
      </p:sp>
      <p:sp>
        <p:nvSpPr>
          <p:cNvPr id="38" name="Shape 247"/>
          <p:cNvSpPr/>
          <p:nvPr/>
        </p:nvSpPr>
        <p:spPr>
          <a:xfrm>
            <a:off x="1295636" y="2067694"/>
            <a:ext cx="1571054" cy="11257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27A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운영체제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  <p:sp>
        <p:nvSpPr>
          <p:cNvPr id="39" name="Shape 250"/>
          <p:cNvSpPr/>
          <p:nvPr/>
        </p:nvSpPr>
        <p:spPr>
          <a:xfrm>
            <a:off x="1324150" y="3466046"/>
            <a:ext cx="1855234" cy="53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Windows 10</a:t>
            </a:r>
            <a:r>
              <a:rPr 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 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  <p:sp>
        <p:nvSpPr>
          <p:cNvPr id="57" name="Shape 247"/>
          <p:cNvSpPr/>
          <p:nvPr/>
        </p:nvSpPr>
        <p:spPr>
          <a:xfrm>
            <a:off x="3786473" y="2067694"/>
            <a:ext cx="1571054" cy="11257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27A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개발도구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  <p:sp>
        <p:nvSpPr>
          <p:cNvPr id="58" name="Shape 250"/>
          <p:cNvSpPr/>
          <p:nvPr/>
        </p:nvSpPr>
        <p:spPr>
          <a:xfrm>
            <a:off x="3527884" y="3471850"/>
            <a:ext cx="2524420" cy="53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Visual Studio 2015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  <p:sp>
        <p:nvSpPr>
          <p:cNvPr id="59" name="Shape 247"/>
          <p:cNvSpPr/>
          <p:nvPr/>
        </p:nvSpPr>
        <p:spPr>
          <a:xfrm>
            <a:off x="6277750" y="2055695"/>
            <a:ext cx="1571054" cy="112578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27A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사용언어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  <p:sp>
        <p:nvSpPr>
          <p:cNvPr id="60" name="Shape 250"/>
          <p:cNvSpPr/>
          <p:nvPr/>
        </p:nvSpPr>
        <p:spPr>
          <a:xfrm>
            <a:off x="6804248" y="3481310"/>
            <a:ext cx="1224136" cy="36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Arial"/>
              </a:rPr>
              <a:t>C++</a:t>
            </a:r>
            <a:endParaRPr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3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45786" y="2067694"/>
            <a:ext cx="3852428" cy="1001850"/>
            <a:chOff x="2645786" y="1880405"/>
            <a:chExt cx="3852428" cy="1001850"/>
          </a:xfrm>
        </p:grpSpPr>
        <p:sp>
          <p:nvSpPr>
            <p:cNvPr id="3" name="직사각형 2"/>
            <p:cNvSpPr/>
            <p:nvPr/>
          </p:nvSpPr>
          <p:spPr>
            <a:xfrm>
              <a:off x="3131840" y="1880405"/>
              <a:ext cx="2880320" cy="1001850"/>
            </a:xfrm>
            <a:prstGeom prst="rect">
              <a:avLst/>
            </a:prstGeom>
            <a:solidFill>
              <a:srgbClr val="327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45786" y="1952413"/>
              <a:ext cx="38524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02. </a:t>
              </a:r>
            </a:p>
            <a:p>
              <a:pPr algn="ctr"/>
              <a:r>
                <a:rPr lang="ko-KR" altLang="en-US" sz="2000" b="1" spc="-150" dirty="0" smtClean="0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분석</a:t>
              </a:r>
              <a:endParaRPr lang="ko-KR" altLang="en-US" sz="2000" b="1" spc="-15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6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6" y="1504347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z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91" y="1504346"/>
            <a:ext cx="2495903" cy="24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52465" y="457200"/>
            <a:ext cx="7140015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0849" y="7291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직진 및 교차점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232" y="4282134"/>
            <a:ext cx="423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경로가 한 가지인 경우 이동 가능 경로를 경로 스택에 입력 후 이동한다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교차점을 만났을 경우 교차점 스택을 쌓는다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16016" y="74487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길이 막혔을 때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4663496" y="428213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길이 막혔을 때는 마지막 교차점 스택까지 경로 스택을 호출하여 경로를 돌아간다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작성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탐색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28" name="그룹 1027"/>
          <p:cNvGrpSpPr/>
          <p:nvPr/>
        </p:nvGrpSpPr>
        <p:grpSpPr>
          <a:xfrm>
            <a:off x="4841498" y="1221872"/>
            <a:ext cx="2682830" cy="2688454"/>
            <a:chOff x="4841498" y="1221872"/>
            <a:chExt cx="2682830" cy="2688454"/>
          </a:xfrm>
        </p:grpSpPr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498" y="1221872"/>
              <a:ext cx="2682830" cy="2688454"/>
            </a:xfrm>
            <a:prstGeom prst="rect">
              <a:avLst/>
            </a:prstGeom>
          </p:spPr>
        </p:pic>
        <p:cxnSp>
          <p:nvCxnSpPr>
            <p:cNvPr id="14" name="꺾인 연결선 13"/>
            <p:cNvCxnSpPr/>
            <p:nvPr/>
          </p:nvCxnSpPr>
          <p:spPr>
            <a:xfrm>
              <a:off x="5328084" y="1455626"/>
              <a:ext cx="1512168" cy="852447"/>
            </a:xfrm>
            <a:prstGeom prst="bentConnector3">
              <a:avLst>
                <a:gd name="adj1" fmla="val 449"/>
              </a:avLst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12" name="Picture 2" descr="íì¼:external/upload.wikimedia.org/Jerry_Mous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219" y="1272839"/>
              <a:ext cx="216024" cy="26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4" name="꺾인 연결선 213"/>
            <p:cNvCxnSpPr/>
            <p:nvPr/>
          </p:nvCxnSpPr>
          <p:spPr>
            <a:xfrm rot="10800000" flipH="1" flipV="1">
              <a:off x="6840252" y="2404329"/>
              <a:ext cx="216024" cy="1505997"/>
            </a:xfrm>
            <a:prstGeom prst="bentConnector4">
              <a:avLst>
                <a:gd name="adj1" fmla="val -699599"/>
                <a:gd name="adj2" fmla="val 67006"/>
              </a:avLst>
            </a:prstGeom>
            <a:ln w="28575">
              <a:solidFill>
                <a:srgbClr val="0070C0"/>
              </a:solidFill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그림 10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9" y="1221872"/>
            <a:ext cx="2682830" cy="2688454"/>
          </a:xfrm>
          <a:prstGeom prst="rect">
            <a:avLst/>
          </a:prstGeom>
        </p:spPr>
      </p:pic>
      <p:pic>
        <p:nvPicPr>
          <p:cNvPr id="209" name="Picture 2" descr="íì¼:external/upload.wikimedia.org/Jerry_Mou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72839"/>
            <a:ext cx="216024" cy="2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/>
          <p:nvPr/>
        </p:nvCxnSpPr>
        <p:spPr>
          <a:xfrm rot="16200000" flipH="1">
            <a:off x="866199" y="1896713"/>
            <a:ext cx="2371043" cy="1656184"/>
          </a:xfrm>
          <a:prstGeom prst="bentConnector3">
            <a:avLst>
              <a:gd name="adj1" fmla="val 78121"/>
            </a:avLst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3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691680" y="457200"/>
            <a:ext cx="7200800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0849" y="7291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 사용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4261" y="4086685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길이 막혔을 때 마법 사용할 수 있는 마력이 있다면 임계치와 비교하여 최근 교차점으로 텔레포트를 사용한다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4427984" y="1203598"/>
                <a:ext cx="3888432" cy="3113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마법의 효율성을 위해 돌아갈 거리가 임계치 이상이면 텔레포트를 사용한다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만일 마력이 충분하여도 임계치를 넘지 않는다면 마법을 사용하지 않는 것이 효율적이라 판단한다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임계치 계산식</a:t>
                </a:r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변수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미로의 행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=row ,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미로의 열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 col</a:t>
                </a:r>
              </a:p>
              <a:p>
                <a:pPr marL="228600" indent="-228600">
                  <a:buAutoNum type="arabicPeriod"/>
                </a:pPr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28600" indent="-228600">
                  <a:buAutoNum type="arabicPeriod"/>
                </a:pP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마력이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7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미만일 경우 텔레포트 임계치</a:t>
                </a:r>
                <a:r>
                  <a:rPr lang="ko-KR" altLang="en-US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계산식</a:t>
                </a:r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/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임계치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 ((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row</a:t>
                </a:r>
                <a:r>
                  <a:rPr lang="ko-KR" altLang="en-US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+ col) 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</m:rad>
                  </m:oMath>
                </a14:m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pPr lvl="1"/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28600" indent="-228600">
                  <a:buAutoNum type="arabicPeriod"/>
                </a:pP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마력이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7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이상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14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미만일 경우 텔레포트 임계치 계산식</a:t>
                </a:r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/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임계치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 ((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row</a:t>
                </a:r>
                <a:r>
                  <a:rPr lang="ko-KR" altLang="en-US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+ col) 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</m:rad>
                  </m:oMath>
                </a14:m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/ 2</a:t>
                </a:r>
              </a:p>
              <a:p>
                <a:pPr lvl="1"/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28600" indent="-228600">
                  <a:buAutoNum type="arabicPeriod"/>
                </a:pP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마력이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14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이상일 경우 텔레포트 임계치 계산식</a:t>
                </a:r>
                <a:endParaRPr lang="en-US" altLang="ko-KR" sz="1000" dirty="0" smtClean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/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임계치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 ((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row</a:t>
                </a:r>
                <a:r>
                  <a:rPr lang="ko-KR" altLang="en-US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+ col) 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</m:rad>
                  </m:oMath>
                </a14:m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/ 4</a:t>
                </a:r>
              </a:p>
              <a:p>
                <a:pPr lvl="1"/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203598"/>
                <a:ext cx="3888432" cy="3113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/>
          <p:cNvSpPr txBox="1"/>
          <p:nvPr/>
        </p:nvSpPr>
        <p:spPr>
          <a:xfrm>
            <a:off x="4399753" y="72919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 사용 조건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작성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701038" y="1215444"/>
            <a:ext cx="2682830" cy="2688454"/>
            <a:chOff x="4841498" y="1221872"/>
            <a:chExt cx="2682830" cy="2688454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498" y="1221872"/>
              <a:ext cx="2682830" cy="2688454"/>
            </a:xfrm>
            <a:prstGeom prst="rect">
              <a:avLst/>
            </a:prstGeom>
          </p:spPr>
        </p:pic>
        <p:cxnSp>
          <p:nvCxnSpPr>
            <p:cNvPr id="131" name="꺾인 연결선 130"/>
            <p:cNvCxnSpPr/>
            <p:nvPr/>
          </p:nvCxnSpPr>
          <p:spPr>
            <a:xfrm>
              <a:off x="5328084" y="1455626"/>
              <a:ext cx="1512168" cy="852447"/>
            </a:xfrm>
            <a:prstGeom prst="bentConnector3">
              <a:avLst>
                <a:gd name="adj1" fmla="val 449"/>
              </a:avLst>
            </a:prstGeom>
            <a:ln w="28575"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2" name="Picture 2" descr="íì¼:external/upload.wikimedia.org/Jerry_Mou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219" y="1272839"/>
              <a:ext cx="216024" cy="26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3" name="꺾인 연결선 132"/>
            <p:cNvCxnSpPr/>
            <p:nvPr/>
          </p:nvCxnSpPr>
          <p:spPr>
            <a:xfrm rot="10800000" flipH="1" flipV="1">
              <a:off x="6840252" y="2404329"/>
              <a:ext cx="216024" cy="1505997"/>
            </a:xfrm>
            <a:prstGeom prst="bentConnector4">
              <a:avLst>
                <a:gd name="adj1" fmla="val -699599"/>
                <a:gd name="adj2" fmla="val 67006"/>
              </a:avLst>
            </a:prstGeom>
            <a:ln w="28575">
              <a:solidFill>
                <a:srgbClr val="0070C0"/>
              </a:solidFill>
              <a:prstDash val="lg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4427984" y="4205939"/>
                <a:ext cx="4572000" cy="740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Ex) Row = 200, Col = 200, 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마력이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15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 경우 임계치는 다음과 같다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0" lvl="1"/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   임계치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=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((200</a:t>
                </a:r>
                <a:r>
                  <a:rPr lang="ko-KR" altLang="en-US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+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200)  </a:t>
                </a:r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)</m:t>
                        </m:r>
                      </m:e>
                    </m:rad>
                  </m:oMath>
                </a14:m>
                <a:r>
                  <a:rPr lang="en-US" altLang="ko-KR" sz="1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/ </a:t>
                </a:r>
                <a:r>
                  <a:rPr lang="en-US" altLang="ko-KR" sz="1000" dirty="0" smtClean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4 = 29.289;</a:t>
                </a:r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205939"/>
                <a:ext cx="4572000" cy="740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5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916</Words>
  <Application>Microsoft Office PowerPoint</Application>
  <PresentationFormat>화면 슬라이드 쇼(16:9)</PresentationFormat>
  <Paragraphs>245</Paragraphs>
  <Slides>31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Cambria Math</vt:lpstr>
      <vt:lpstr>함초롬돋움 확장</vt:lpstr>
      <vt:lpstr>함초롬돋움</vt:lpstr>
      <vt:lpstr>Arial</vt:lpstr>
      <vt:lpstr>한컴윤고딕240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R&amp;D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강 태오</cp:lastModifiedBy>
  <cp:revision>168</cp:revision>
  <dcterms:created xsi:type="dcterms:W3CDTF">2006-10-05T04:04:58Z</dcterms:created>
  <dcterms:modified xsi:type="dcterms:W3CDTF">2019-06-06T14:53:51Z</dcterms:modified>
</cp:coreProperties>
</file>